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6363" lvl="1" marL="18256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355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6362" lvl="3" marL="538163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1125" lvl="4" marL="72072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2. Khiem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3. An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3.2 Long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b="1" lang="de-DE" sz="1400">
                <a:latin typeface="Helvetica Neue"/>
                <a:ea typeface="Helvetica Neue"/>
                <a:cs typeface="Helvetica Neue"/>
                <a:sym typeface="Helvetica Neue"/>
              </a:rPr>
              <a:t>SVG (Scalable Vector Graphics)</a:t>
            </a:r>
            <a:r>
              <a:rPr lang="de-DE" sz="1400">
                <a:latin typeface="Helvetica Neue"/>
                <a:ea typeface="Helvetica Neue"/>
                <a:cs typeface="Helvetica Neue"/>
                <a:sym typeface="Helvetica Neue"/>
              </a:rPr>
              <a:t> wird zur Erstellung von zweidimensionalen Web-Graphiken, die vorallem eine gewisse Interaktivität und Animation mit sich bringen verwendet.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b="1" lang="de-DE" sz="1400">
                <a:latin typeface="Helvetica Neue"/>
                <a:ea typeface="Helvetica Neue"/>
                <a:cs typeface="Helvetica Neue"/>
                <a:sym typeface="Helvetica Neue"/>
              </a:rPr>
              <a:t>XSL und XSLT (Extensible Stylesheet Language)</a:t>
            </a:r>
            <a:r>
              <a:rPr lang="de-DE" sz="1400">
                <a:latin typeface="Helvetica Neue"/>
                <a:ea typeface="Helvetica Neue"/>
                <a:cs typeface="Helvetica Neue"/>
                <a:sym typeface="Helvetica Neue"/>
              </a:rPr>
              <a:t> bildet die Style-Sprache in XML (ähnlich zu CSS bei HTML). XSLT (Transformation) hilft bei der Umwandlung von XML Dokumenten in andere Formate, wie z.B. HTML und PDF.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b="1" lang="de-DE" sz="1400">
                <a:latin typeface="Helvetica Neue"/>
                <a:ea typeface="Helvetica Neue"/>
                <a:cs typeface="Helvetica Neue"/>
                <a:sym typeface="Helvetica Neue"/>
              </a:rPr>
              <a:t>XQuery</a:t>
            </a:r>
            <a:r>
              <a:rPr lang="de-DE" sz="1400">
                <a:latin typeface="Helvetica Neue"/>
                <a:ea typeface="Helvetica Neue"/>
                <a:cs typeface="Helvetica Neue"/>
                <a:sym typeface="Helvetica Neue"/>
              </a:rPr>
              <a:t> wird als Sprache zum Auslesen und Beabeiten von XML Tabellen eingesetzt, analog zur SQL-Sprache für Datenbanken.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Char char="●"/>
            </a:pPr>
            <a:r>
              <a:rPr b="1" lang="de-DE" sz="1400">
                <a:latin typeface="Helvetica Neue"/>
                <a:ea typeface="Helvetica Neue"/>
                <a:cs typeface="Helvetica Neue"/>
                <a:sym typeface="Helvetica Neue"/>
              </a:rPr>
              <a:t>BaseX</a:t>
            </a:r>
            <a:r>
              <a:rPr lang="de-DE" sz="1400">
                <a:latin typeface="Helvetica Neue"/>
                <a:ea typeface="Helvetica Neue"/>
                <a:cs typeface="Helvetica Neue"/>
                <a:sym typeface="Helvetica Neue"/>
              </a:rPr>
              <a:t> ist eine skalierbare und hoch-performante XML Datenbank, die das Durchsuchen und Abspeichern von XML Daten erlaubt.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1_Titelfolie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ctrTitle"/>
          </p:nvPr>
        </p:nvSpPr>
        <p:spPr>
          <a:xfrm>
            <a:off x="358775" y="2130425"/>
            <a:ext cx="8421687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1" i="0" sz="2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358775" y="3886200"/>
            <a:ext cx="842168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MLogo_oZ_Vollfl_blau_RGB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7838" y="358775"/>
            <a:ext cx="6826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" name="Shape 25"/>
          <p:cNvSpPr txBox="1"/>
          <p:nvPr/>
        </p:nvSpPr>
        <p:spPr>
          <a:xfrm>
            <a:off x="280889" y="358140"/>
            <a:ext cx="430585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Lehrstuhl</a:t>
            </a:r>
            <a:r>
              <a:rPr lang="de-DE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für Angewandte Informatik / Kooperative Systeme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Technische Universität München</a:t>
            </a: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432" y="291689"/>
            <a:ext cx="429769" cy="46939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el und Inhal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Zwei Inhalt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58775" y="990000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60000" y="1848850"/>
            <a:ext cx="4139999" cy="44155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8200" y="1850400"/>
            <a:ext cx="4139999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358775" y="1396800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jp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58775" y="990000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87313" lvl="1" marL="17621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6363" lvl="2" marL="3603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93662" lvl="3" marL="53816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92075" lvl="4" marL="71437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MLogo_oZ_Vollfl_blau_RGB" id="12" name="Shape 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97838" y="358775"/>
            <a:ext cx="682625" cy="36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hape 13"/>
          <p:cNvCxnSpPr/>
          <p:nvPr/>
        </p:nvCxnSpPr>
        <p:spPr>
          <a:xfrm>
            <a:off x="0" y="855678"/>
            <a:ext cx="9227889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432" y="291689"/>
            <a:ext cx="429769" cy="4693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" name="Shape 17"/>
          <p:cNvSpPr txBox="1"/>
          <p:nvPr/>
        </p:nvSpPr>
        <p:spPr>
          <a:xfrm>
            <a:off x="280889" y="358140"/>
            <a:ext cx="430585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2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Lehrstuhl für Angewandte Informatik / Kooperative Systeme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Technische Universität München</a:t>
            </a:r>
          </a:p>
        </p:txBody>
      </p:sp>
      <p:sp>
        <p:nvSpPr>
          <p:cNvPr id="18" name="Shape 18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mancala.plcte.com:8984" TargetMode="External"/><Relationship Id="rId4" Type="http://schemas.openxmlformats.org/officeDocument/2006/relationships/image" Target="../media/image0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Relationship Id="rId5" Type="http://schemas.openxmlformats.org/officeDocument/2006/relationships/image" Target="../media/image15.png"/><Relationship Id="rId6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ctrTitle"/>
          </p:nvPr>
        </p:nvSpPr>
        <p:spPr>
          <a:xfrm>
            <a:off x="358775" y="2482763"/>
            <a:ext cx="8421687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XML-DTD Team</a:t>
            </a:r>
          </a:p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358775" y="2948539"/>
            <a:ext cx="8421687" cy="2822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Mancala Spiel – Praktikum XML-Technologien WS 2016/17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2807493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Konzept und Entwurf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66375" y="1850400"/>
            <a:ext cx="56139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Aufbau der Spielzustände</a:t>
            </a:r>
          </a:p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44" name="Shape 144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43428" l="22810" r="53297" t="14081"/>
          <a:stretch/>
        </p:blipFill>
        <p:spPr>
          <a:xfrm>
            <a:off x="570250" y="1899251"/>
            <a:ext cx="4224225" cy="44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16328" l="21965" r="56890" t="55648"/>
          <a:stretch/>
        </p:blipFill>
        <p:spPr>
          <a:xfrm>
            <a:off x="4547000" y="1899262"/>
            <a:ext cx="3736648" cy="278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	</a:t>
            </a:r>
          </a:p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Namespaces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49" y="2796274"/>
            <a:ext cx="8318297" cy="24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Server Pfade</a:t>
            </a:r>
          </a:p>
        </p:txBody>
      </p:sp>
      <p:sp>
        <p:nvSpPr>
          <p:cNvPr id="165" name="Shape 165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775" y="2324149"/>
            <a:ext cx="8421701" cy="329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-DE" sz="2400"/>
              <a:t>initialisiert 		-	initialisiert				-	zeigt das </a:t>
            </a:r>
          </a:p>
          <a:p>
            <a:pPr indent="45720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 sz="2400"/>
              <a:t>Spielzähler			Spielzustand				</a:t>
            </a:r>
            <a:r>
              <a:rPr lang="de-DE" sz="2400"/>
              <a:t>Spiel </a:t>
            </a:r>
            <a:r>
              <a:rPr lang="de-DE" sz="2400"/>
              <a:t>an</a:t>
            </a:r>
          </a:p>
        </p:txBody>
      </p:sp>
      <p:sp>
        <p:nvSpPr>
          <p:cNvPr id="175" name="Shape 175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Server Pfade</a:t>
            </a:r>
          </a:p>
        </p:txBody>
      </p:sp>
      <p:sp>
        <p:nvSpPr>
          <p:cNvPr id="176" name="Shape 176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76879" l="0" r="0" t="0"/>
          <a:stretch/>
        </p:blipFill>
        <p:spPr>
          <a:xfrm>
            <a:off x="358725" y="2705800"/>
            <a:ext cx="8421701" cy="7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 sz="2400"/>
              <a:t>		-	aktualisiert das 				-	prüft ob das Spiel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 sz="2400"/>
              <a:t>			Spielfeld							zuende ist</a:t>
            </a:r>
          </a:p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Server Pfade</a:t>
            </a:r>
          </a:p>
        </p:txBody>
      </p:sp>
      <p:sp>
        <p:nvSpPr>
          <p:cNvPr id="187" name="Shape 187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89" name="Shape 189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36795" l="0" r="35123" t="36772"/>
          <a:stretch/>
        </p:blipFill>
        <p:spPr>
          <a:xfrm>
            <a:off x="997937" y="2160950"/>
            <a:ext cx="7355675" cy="11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 sz="2400"/>
              <a:t>	-	startet das Spiel neu mit selber ID</a:t>
            </a:r>
          </a:p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Server Pfade</a:t>
            </a:r>
          </a:p>
        </p:txBody>
      </p:sp>
      <p:sp>
        <p:nvSpPr>
          <p:cNvPr id="198" name="Shape 198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0" name="Shape 200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69869" t="79633"/>
          <a:stretch/>
        </p:blipFill>
        <p:spPr>
          <a:xfrm>
            <a:off x="929025" y="2308300"/>
            <a:ext cx="4053149" cy="1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ctrTitle"/>
          </p:nvPr>
        </p:nvSpPr>
        <p:spPr>
          <a:xfrm>
            <a:off x="358775" y="2130425"/>
            <a:ext cx="84216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-DE"/>
              <a:t>Frontend</a:t>
            </a:r>
          </a:p>
        </p:txBody>
      </p:sp>
      <p:sp>
        <p:nvSpPr>
          <p:cNvPr id="208" name="Shape 208"/>
          <p:cNvSpPr txBox="1"/>
          <p:nvPr>
            <p:ph idx="1" type="subTitle"/>
          </p:nvPr>
        </p:nvSpPr>
        <p:spPr>
          <a:xfrm>
            <a:off x="358775" y="3886200"/>
            <a:ext cx="84216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Shape 216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17" name="Shape 217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9" name="Shape 219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UML.pn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399" y="1732199"/>
            <a:ext cx="3574849" cy="16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3916500" y="3576425"/>
            <a:ext cx="1718700" cy="710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-DE"/>
              <a:t>XSLT</a:t>
            </a:r>
          </a:p>
        </p:txBody>
      </p:sp>
      <p:pic>
        <p:nvPicPr>
          <p:cNvPr descr="Screen Shot 2017-03-25 at 18.30.26.png"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687" y="4357200"/>
            <a:ext cx="4792326" cy="19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>
            <a:off x="7172025" y="2162037"/>
            <a:ext cx="1193400" cy="793200"/>
          </a:xfrm>
          <a:prstGeom prst="wedgeEllipseCallout">
            <a:avLst>
              <a:gd fmla="val -95699" name="adj1"/>
              <a:gd fmla="val 4618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-DE"/>
              <a:t>XML</a:t>
            </a:r>
          </a:p>
        </p:txBody>
      </p:sp>
      <p:sp>
        <p:nvSpPr>
          <p:cNvPr id="224" name="Shape 224"/>
          <p:cNvSpPr/>
          <p:nvPr/>
        </p:nvSpPr>
        <p:spPr>
          <a:xfrm>
            <a:off x="7485975" y="4511425"/>
            <a:ext cx="1193400" cy="710700"/>
          </a:xfrm>
          <a:prstGeom prst="wedgeEllipseCallout">
            <a:avLst>
              <a:gd fmla="val -79081" name="adj1"/>
              <a:gd fmla="val 546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de-DE"/>
              <a:t>SVG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Erste Version des Spielbretts</a:t>
            </a:r>
          </a:p>
        </p:txBody>
      </p:sp>
      <p:sp>
        <p:nvSpPr>
          <p:cNvPr id="231" name="Shape 231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32" name="Shape 232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34" name="Shape 234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18.15.08.pn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61" y="2570124"/>
            <a:ext cx="8028075" cy="397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Das statische Spielbrett</a:t>
            </a:r>
          </a:p>
        </p:txBody>
      </p:sp>
      <p:sp>
        <p:nvSpPr>
          <p:cNvPr id="242" name="Shape 242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43" name="Shape 243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44" name="Shape 244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5" name="Shape 245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18.20.57.png"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14658"/>
            <a:ext cx="9144002" cy="2849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b="0" i="0" lang="de-DE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AutoNum type="arabicPeriod"/>
            </a:pPr>
            <a:r>
              <a:rPr b="0" i="0" lang="de-DE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und Architektur / Konzept und Entwurf</a:t>
            </a:r>
            <a:br>
              <a:rPr lang="de-DE">
                <a:solidFill>
                  <a:srgbClr val="FF0000"/>
                </a:solidFill>
              </a:rPr>
            </a:br>
            <a:r>
              <a:rPr lang="de-DE"/>
              <a:t>	→	Client/Server Modell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de-DE"/>
              <a:t>→	UML Klassendiagramm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b="0" i="0" lang="de-DE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	→	Backend - Aufbau der Spielzustände</a:t>
            </a:r>
          </a:p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de-DE"/>
              <a:t>→	Backend - Namespaces</a:t>
            </a:r>
          </a:p>
          <a:p>
            <a:pPr indent="0" lvl="1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	→	Backend - Serverpfade, RestXQ</a:t>
            </a:r>
          </a:p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→	</a:t>
            </a:r>
            <a:r>
              <a:rPr lang="de-DE"/>
              <a:t>Frontend - GUI mit SVG, XSLT</a:t>
            </a:r>
          </a:p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-DE"/>
              <a:t>Zusätzliche Features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de-DE"/>
              <a:t>→	Deployment und Inbetriebnahme</a:t>
            </a:r>
          </a:p>
          <a:p>
            <a:pPr indent="457200" lvl="1" marL="0" rtl="0">
              <a:spcBef>
                <a:spcPts val="0"/>
              </a:spcBef>
              <a:buNone/>
            </a:pPr>
            <a:r>
              <a:rPr lang="de-DE"/>
              <a:t>→	Continuous Integration</a:t>
            </a:r>
          </a:p>
          <a:p>
            <a:pPr indent="457200" lvl="1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de-DE"/>
              <a:t>Demo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de-DE"/>
              <a:t>	</a:t>
            </a: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3429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2807493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54" name="Shape 254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6" name="Shape 256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18.33.31.png" id="257" name="Shape 257"/>
          <p:cNvPicPr preferRelativeResize="0"/>
          <p:nvPr/>
        </p:nvPicPr>
        <p:blipFill rotWithShape="1">
          <a:blip r:embed="rId3">
            <a:alphaModFix/>
          </a:blip>
          <a:srcRect b="-3030" l="0" r="0" t="3030"/>
          <a:stretch/>
        </p:blipFill>
        <p:spPr>
          <a:xfrm>
            <a:off x="358762" y="3307674"/>
            <a:ext cx="8345273" cy="3267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8.40.12.png"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25" y="1520437"/>
            <a:ext cx="3274608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Shape 265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66" name="Shape 266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67" name="Shape 267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68" name="Shape 268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18.48.00.png"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12" y="3018674"/>
            <a:ext cx="8308977" cy="3337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8.52.15.png"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2924" y="2037937"/>
            <a:ext cx="5322299" cy="79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8.54.20.png"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50" y="1850400"/>
            <a:ext cx="3182008" cy="11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79" name="Shape 279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1" name="Shape 281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19.14.53.png"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124" y="1615175"/>
            <a:ext cx="5345506" cy="1401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3-25 at 18.30.26.png" id="283" name="Shape 283"/>
          <p:cNvPicPr preferRelativeResize="0"/>
          <p:nvPr/>
        </p:nvPicPr>
        <p:blipFill rotWithShape="1">
          <a:blip r:embed="rId4">
            <a:alphaModFix/>
          </a:blip>
          <a:srcRect b="129" l="-910" r="909" t="-130"/>
          <a:stretch/>
        </p:blipFill>
        <p:spPr>
          <a:xfrm>
            <a:off x="241150" y="3023800"/>
            <a:ext cx="8413449" cy="3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</a:t>
            </a: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Spielende</a:t>
            </a:r>
          </a:p>
        </p:txBody>
      </p:sp>
      <p:sp>
        <p:nvSpPr>
          <p:cNvPr id="290" name="Shape 290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GUI mit SVG</a:t>
            </a:r>
          </a:p>
        </p:txBody>
      </p:sp>
      <p:sp>
        <p:nvSpPr>
          <p:cNvPr id="291" name="Shape 291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93" name="Shape 293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descr="Screen Shot 2017-03-25 at 20.24.15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75" y="2298299"/>
            <a:ext cx="7831401" cy="41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ctrTitle"/>
          </p:nvPr>
        </p:nvSpPr>
        <p:spPr>
          <a:xfrm>
            <a:off x="358775" y="2130425"/>
            <a:ext cx="84216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-DE"/>
              <a:t>Zusätzliche Features</a:t>
            </a:r>
          </a:p>
        </p:txBody>
      </p:sp>
      <p:sp>
        <p:nvSpPr>
          <p:cNvPr id="301" name="Shape 301"/>
          <p:cNvSpPr txBox="1"/>
          <p:nvPr>
            <p:ph idx="1" type="subTitle"/>
          </p:nvPr>
        </p:nvSpPr>
        <p:spPr>
          <a:xfrm>
            <a:off x="358775" y="3886200"/>
            <a:ext cx="84216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Zusätzliche Features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b="1" lang="de-DE"/>
              <a:t>Provisionierung</a:t>
            </a:r>
            <a:r>
              <a:rPr lang="de-DE"/>
              <a:t> der Applikation auf </a:t>
            </a:r>
            <a:r>
              <a:rPr b="1" lang="de-DE"/>
              <a:t>weltweit </a:t>
            </a:r>
            <a:r>
              <a:rPr b="1" lang="de-DE"/>
              <a:t>erreichbarem</a:t>
            </a:r>
            <a:r>
              <a:rPr b="1" lang="de-DE"/>
              <a:t> Server</a:t>
            </a:r>
            <a:r>
              <a:rPr lang="de-DE"/>
              <a:t> in der Microsoft Azure Cloud.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Virtuelle Maschine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Debian/GNU Linux 8 Jessie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64-bit Architektur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1 GB RAM 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15 GB Hauptspeicher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0" lvl="1" marL="16510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Inbetriebnahme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Ausführen von </a:t>
            </a:r>
            <a:r>
              <a:rPr lang="de-D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~/bin/basexhttp &amp;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Registrierung eines DNS-Hostnamen </a:t>
            </a:r>
            <a:r>
              <a:rPr lang="de-D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mancala.plcte.com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/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/>
          </a:p>
          <a:p>
            <a:pPr indent="0" lvl="1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Weltweiter Zugriff auf das Online-Spiel über 	</a:t>
            </a:r>
            <a:r>
              <a:rPr b="1" lang="de-DE" u="sng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http://mancala.plcte.com:8984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Deployment und Inbetriebnahme</a:t>
            </a:r>
          </a:p>
        </p:txBody>
      </p:sp>
      <p:sp>
        <p:nvSpPr>
          <p:cNvPr id="310" name="Shape 310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12" name="Shape 312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sp>
        <p:nvSpPr>
          <p:cNvPr id="313" name="Shape 313"/>
          <p:cNvSpPr/>
          <p:nvPr/>
        </p:nvSpPr>
        <p:spPr>
          <a:xfrm>
            <a:off x="5157725" y="2488700"/>
            <a:ext cx="3366600" cy="17655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de-DE"/>
              <a:t>Installation des basex Pakets mittels der Aptitude Resourcen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de-DE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apt-get install basex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450" y="2585428"/>
            <a:ext cx="365126" cy="3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Zusätzliche Features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b="1" lang="de-DE"/>
              <a:t>Entwicklung und Testierung </a:t>
            </a:r>
            <a:r>
              <a:rPr lang="de-DE"/>
              <a:t>des Online-Spiels auf allen </a:t>
            </a:r>
            <a:r>
              <a:rPr b="1" lang="de-DE"/>
              <a:t>bekannten Webbrowsern 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Ergebnis: Alle gängigen Browser werden unterstützt.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Deployment und Inbetriebnahme</a:t>
            </a:r>
          </a:p>
        </p:txBody>
      </p:sp>
      <p:sp>
        <p:nvSpPr>
          <p:cNvPr id="322" name="Shape 322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24" name="Shape 324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725" y="3220725"/>
            <a:ext cx="907974" cy="90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824" y="3268174"/>
            <a:ext cx="907975" cy="9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674" y="3268175"/>
            <a:ext cx="1331600" cy="13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2950" y="3268175"/>
            <a:ext cx="907974" cy="907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x="1518212" y="4246200"/>
            <a:ext cx="1473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Google Chrome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3305500" y="4246200"/>
            <a:ext cx="1473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Mozilla Firefox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881745" y="4246200"/>
            <a:ext cx="1473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Microsoft Edge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6606310" y="4246200"/>
            <a:ext cx="1473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CLIQZ</a:t>
            </a:r>
          </a:p>
        </p:txBody>
      </p:sp>
      <p:sp>
        <p:nvSpPr>
          <p:cNvPr id="333" name="Shape 333"/>
          <p:cNvSpPr/>
          <p:nvPr/>
        </p:nvSpPr>
        <p:spPr>
          <a:xfrm>
            <a:off x="3673012" y="5015350"/>
            <a:ext cx="585600" cy="745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664125" y="5015350"/>
            <a:ext cx="585600" cy="745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/>
        </p:nvSpPr>
        <p:spPr>
          <a:xfrm>
            <a:off x="4685535" y="5297275"/>
            <a:ext cx="4614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>
                <a:solidFill>
                  <a:srgbClr val="666666"/>
                </a:solidFill>
              </a:rPr>
              <a:t>von uns empfohlen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Zusätzliche Features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CI als Verfahrensweise zur </a:t>
            </a:r>
            <a:r>
              <a:rPr b="1" lang="de-DE"/>
              <a:t>nachhaltigen Weiterentwicklung</a:t>
            </a:r>
            <a:r>
              <a:rPr lang="de-DE"/>
              <a:t> des Spiels.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/>
              <a:t>Continuous Integration</a:t>
            </a:r>
          </a:p>
        </p:txBody>
      </p:sp>
      <p:sp>
        <p:nvSpPr>
          <p:cNvPr id="343" name="Shape 343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344" name="Shape 344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45" name="Shape 345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976" y="2263904"/>
            <a:ext cx="5721175" cy="14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874" y="3922899"/>
            <a:ext cx="3169474" cy="2344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358775" y="4198200"/>
            <a:ext cx="5829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1" rtl="0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Aktion </a:t>
            </a: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nur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bei </a:t>
            </a: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Schritt 1 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erforderlich</a:t>
            </a:r>
          </a:p>
          <a:p>
            <a:pPr lvl="1" rtl="0">
              <a:lnSpc>
                <a:spcPct val="125000"/>
              </a:lnSpc>
              <a:spcBef>
                <a:spcPts val="0"/>
              </a:spcBef>
              <a:buNone/>
            </a:pP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Features können in einem </a:t>
            </a: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separaten Zweig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entwickelt werden</a:t>
            </a:r>
          </a:p>
          <a:p>
            <a:pPr lvl="1" rtl="0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Verfügbarkeit</a:t>
            </a:r>
            <a:r>
              <a:rPr lang="de-D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wird durchgehend gewährleistet</a:t>
            </a:r>
          </a:p>
          <a:p>
            <a:pPr lvl="1" rtl="0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lnSpc>
                <a:spcPct val="125000"/>
              </a:lnSpc>
              <a:spcBef>
                <a:spcPts val="0"/>
              </a:spcBef>
              <a:buClr>
                <a:schemeClr val="dk1"/>
              </a:buClr>
              <a:buFont typeface="Helvetica Neue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358775" y="2130425"/>
            <a:ext cx="84216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-DE"/>
              <a:t>Demo</a:t>
            </a:r>
          </a:p>
        </p:txBody>
      </p:sp>
      <p:sp>
        <p:nvSpPr>
          <p:cNvPr id="356" name="Shape 356"/>
          <p:cNvSpPr txBox="1"/>
          <p:nvPr>
            <p:ph idx="1" type="subTitle"/>
          </p:nvPr>
        </p:nvSpPr>
        <p:spPr>
          <a:xfrm>
            <a:off x="358775" y="3886200"/>
            <a:ext cx="84216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Projektablauf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Basis Funktionen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Implementierung des Brettspiels Mancala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Verwendung von BaseX und XQuery (serverseitig)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Einsatz von RestXQ für Client/Server Interaktion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Einsatz von SVG für clientseitige Darstellung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-DE">
                <a:solidFill>
                  <a:schemeClr val="dk2"/>
                </a:solidFill>
              </a:rPr>
              <a:t>Anforderungen an die Architektur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Unterstützung für mehrere parallele Spiele auf einem Server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Multiplayer, jedoch nur auf einem Client 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Ausschließlich Anbietung der Optionen, die gerade zulässig sind (clientseitig) 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de-DE">
                <a:solidFill>
                  <a:schemeClr val="dk2"/>
                </a:solidFill>
              </a:rPr>
              <a:t>Anforderungen an die Dokumentation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Anfertigung eines UML-Klassendiagramms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rPr b="1" lang="de-DE"/>
              <a:t>→</a:t>
            </a:r>
            <a:r>
              <a:rPr lang="de-DE"/>
              <a:t>  Beschreibung der GUI und Interaktionsmöglichkeiten</a:t>
            </a:r>
          </a:p>
          <a:p>
            <a:pPr indent="0" lvl="1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1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1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Erfüllung der Anforderungen</a:t>
            </a:r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156" y="2176375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98" y="2445010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211" y="2733753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938" y="2970341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913" y="3739641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9863" y="4020241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6288" y="4300841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463" y="5070116"/>
            <a:ext cx="244599" cy="2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888" y="5314716"/>
            <a:ext cx="244599" cy="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rPr lang="de-DE"/>
              <a:t>Implementierung des antiken Brettspiels </a:t>
            </a:r>
            <a:r>
              <a:rPr b="1" lang="de-DE"/>
              <a:t>Mancala</a:t>
            </a:r>
            <a:r>
              <a:rPr lang="de-DE"/>
              <a:t> zum Kennenlernen sämtlicher </a:t>
            </a:r>
            <a:r>
              <a:rPr b="1" lang="de-DE"/>
              <a:t>XML-Technologien</a:t>
            </a:r>
            <a:r>
              <a:rPr lang="de-DE"/>
              <a:t> und deren </a:t>
            </a:r>
            <a:r>
              <a:rPr b="1" lang="de-DE"/>
              <a:t>Möglichkeiten</a:t>
            </a:r>
            <a:r>
              <a:rPr lang="de-DE"/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Technologien im Einsatz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de-DE"/>
              <a:t>→</a:t>
            </a:r>
            <a:r>
              <a:rPr lang="de-DE"/>
              <a:t>	</a:t>
            </a:r>
            <a:r>
              <a:rPr b="1" lang="de-DE"/>
              <a:t>SVG (</a:t>
            </a:r>
            <a:r>
              <a:rPr lang="de-DE"/>
              <a:t>Scalable Vector Graphics)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→	</a:t>
            </a:r>
            <a:r>
              <a:rPr b="1" lang="de-DE"/>
              <a:t>XSL </a:t>
            </a:r>
            <a:r>
              <a:rPr lang="de-DE"/>
              <a:t>und </a:t>
            </a:r>
            <a:r>
              <a:rPr b="1" lang="de-DE"/>
              <a:t>XSLT </a:t>
            </a:r>
            <a:r>
              <a:rPr lang="de-DE"/>
              <a:t>(Extensible Stylesheet Language)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→	</a:t>
            </a:r>
            <a:r>
              <a:rPr b="1" lang="de-DE"/>
              <a:t>XQuery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→	</a:t>
            </a:r>
            <a:r>
              <a:rPr b="1" lang="de-DE"/>
              <a:t>BaseX</a:t>
            </a:r>
          </a:p>
          <a:p>
            <a:pPr indent="0" lvl="1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Darstellung der Ergebnisse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→	</a:t>
            </a:r>
            <a:r>
              <a:rPr b="1" lang="de-DE"/>
              <a:t>Jetty </a:t>
            </a:r>
            <a:r>
              <a:rPr lang="de-DE"/>
              <a:t>HTTP Server als Backend für das Online-Spiel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de-DE"/>
              <a:t>→	</a:t>
            </a:r>
            <a:r>
              <a:rPr b="1" lang="de-DE"/>
              <a:t>DocBook</a:t>
            </a:r>
            <a:r>
              <a:rPr lang="de-DE"/>
              <a:t> mit XML und XSLT für die Dokumentation</a:t>
            </a:r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1" mar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/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165100" lvl="1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073500" y="5297300"/>
            <a:ext cx="6762300" cy="6606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375" y="5437603"/>
            <a:ext cx="365126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2002375" y="5411700"/>
            <a:ext cx="73359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DocBook Output wurde speziell für das PDF Format optimiert.</a:t>
            </a: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</a:p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358775" y="2482763"/>
            <a:ext cx="8421687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2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Vielen Dank.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lang="de-DE" sz="200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Gibt es Fragen?</a:t>
            </a: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x="358775" y="3886200"/>
            <a:ext cx="842168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4" name="Shape 384"/>
          <p:cNvSpPr txBox="1"/>
          <p:nvPr>
            <p:ph idx="11" type="ftr"/>
          </p:nvPr>
        </p:nvSpPr>
        <p:spPr>
          <a:xfrm>
            <a:off x="2807493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358775" y="2130425"/>
            <a:ext cx="84216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de-DE"/>
              <a:t>Design und Architektur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358775" y="3886200"/>
            <a:ext cx="84216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Konzept und Entwurf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Client/Server Modell</a:t>
            </a:r>
          </a:p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62" y="2618029"/>
            <a:ext cx="7891323" cy="288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58775" y="989495"/>
            <a:ext cx="7427912" cy="3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Konzept und Entwurf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58775" y="1850400"/>
            <a:ext cx="8421687" cy="441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358775" y="1396167"/>
            <a:ext cx="7426800" cy="295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UML Klassendiagramm</a:t>
            </a:r>
          </a:p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358775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646863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2704765" y="6356350"/>
            <a:ext cx="39420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73" y="1850400"/>
            <a:ext cx="4352055" cy="44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Konzept und Entwurf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Shape 111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UML Klassendiagramm</a:t>
            </a:r>
          </a:p>
        </p:txBody>
      </p:sp>
      <p:sp>
        <p:nvSpPr>
          <p:cNvPr id="112" name="Shape 112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51862" l="0" r="0" t="0"/>
          <a:stretch/>
        </p:blipFill>
        <p:spPr>
          <a:xfrm>
            <a:off x="275550" y="1959812"/>
            <a:ext cx="8592897" cy="419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58775" y="989495"/>
            <a:ext cx="742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de-DE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Konzept und Entwurf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58775" y="1850400"/>
            <a:ext cx="8421600" cy="44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2" name="Shape 122"/>
          <p:cNvSpPr txBox="1"/>
          <p:nvPr>
            <p:ph idx="2" type="body"/>
          </p:nvPr>
        </p:nvSpPr>
        <p:spPr>
          <a:xfrm>
            <a:off x="358775" y="1396167"/>
            <a:ext cx="74268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UML Klassendiagramm</a:t>
            </a:r>
          </a:p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358775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25.03.17</a:t>
            </a: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2704765" y="6356350"/>
            <a:ext cx="394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Khiem Ton That, Phi Long Trinh, An Tran Trung, Viktor Goldberg</a:t>
            </a:r>
          </a:p>
        </p:txBody>
      </p:sp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45420"/>
          <a:stretch/>
        </p:blipFill>
        <p:spPr>
          <a:xfrm>
            <a:off x="809675" y="1853400"/>
            <a:ext cx="7699051" cy="39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358775" y="2130425"/>
            <a:ext cx="8421600" cy="147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de-DE"/>
              <a:t>Implementierung</a:t>
            </a:r>
          </a:p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358775" y="3886200"/>
            <a:ext cx="8421600" cy="175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6646863" y="6356350"/>
            <a:ext cx="2133600" cy="3651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UM-Praesentationsvorlage_2007er-Version">
  <a:themeElements>
    <a:clrScheme name="TUM">
      <a:dk1>
        <a:srgbClr val="000000"/>
      </a:dk1>
      <a:lt1>
        <a:srgbClr val="FFFFFF"/>
      </a:lt1>
      <a:dk2>
        <a:srgbClr val="0065BD"/>
      </a:dk2>
      <a:lt2>
        <a:srgbClr val="DAD7CB"/>
      </a:lt2>
      <a:accent1>
        <a:srgbClr val="003359"/>
      </a:accent1>
      <a:accent2>
        <a:srgbClr val="005293"/>
      </a:accent2>
      <a:accent3>
        <a:srgbClr val="0073CF"/>
      </a:accent3>
      <a:accent4>
        <a:srgbClr val="64A0C8"/>
      </a:accent4>
      <a:accent5>
        <a:srgbClr val="A2AD00"/>
      </a:accent5>
      <a:accent6>
        <a:srgbClr val="E37222"/>
      </a:accent6>
      <a:hlink>
        <a:srgbClr val="98C6EA"/>
      </a:hlink>
      <a:folHlink>
        <a:srgbClr val="A2AD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